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71" r:id="rId2"/>
    <p:sldId id="258" r:id="rId3"/>
    <p:sldId id="267" r:id="rId4"/>
    <p:sldId id="260" r:id="rId5"/>
    <p:sldId id="293" r:id="rId6"/>
    <p:sldId id="270" r:id="rId7"/>
    <p:sldId id="266" r:id="rId8"/>
    <p:sldId id="269" r:id="rId9"/>
    <p:sldId id="273" r:id="rId10"/>
    <p:sldId id="276" r:id="rId11"/>
    <p:sldId id="259" r:id="rId12"/>
    <p:sldId id="301" r:id="rId13"/>
    <p:sldId id="263" r:id="rId14"/>
    <p:sldId id="264" r:id="rId15"/>
    <p:sldId id="265" r:id="rId16"/>
    <p:sldId id="296" r:id="rId17"/>
    <p:sldId id="299" r:id="rId18"/>
    <p:sldId id="261" r:id="rId19"/>
    <p:sldId id="282" r:id="rId20"/>
    <p:sldId id="285" r:id="rId21"/>
    <p:sldId id="286" r:id="rId22"/>
    <p:sldId id="290" r:id="rId23"/>
    <p:sldId id="288" r:id="rId24"/>
    <p:sldId id="289" r:id="rId25"/>
    <p:sldId id="274" r:id="rId26"/>
    <p:sldId id="291" r:id="rId27"/>
    <p:sldId id="283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E5F29-A2A1-4005-A507-DDA873C5F14B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9D087-7668-4AB4-99AA-21F8323C5E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45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ncakebot.com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7/4/7/15216724/adidas-3d-printed-sneaker-futurecraf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D28B1-1313-46C7-B21A-8F760F44140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844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c2e3f7f5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7c2e3f7f5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7c2e3f7f5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7c2e3f7f5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if you have an idea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c2e3f7f5_1_1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7c2e3f7f5_1_1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print left overnight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764887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764887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printing allows us to make mistakes faster. The digital design to quick physical product means that we can see quickly what needs to be changed and act accordingly.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519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D28B1-1313-46C7-B21A-8F760F44140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077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9D087-7668-4AB4-99AA-21F8323C5EA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732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D28B1-1313-46C7-B21A-8F760F44140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65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D28B1-1313-46C7-B21A-8F760F44140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49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D28B1-1313-46C7-B21A-8F760F44140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549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D28B1-1313-46C7-B21A-8F760F44140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100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简单介绍</a:t>
            </a:r>
            <a:r>
              <a:rPr lang="en-US" altLang="zh-TW" dirty="0"/>
              <a:t>SOFTWARE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自由分配角色：队长、工程师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2-3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位、设计师</a:t>
            </a:r>
            <a:r>
              <a:rPr lang="en-GB" altLang="zh-TW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-3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</a:t>
            </a:r>
            <a:endParaRPr lang="en-GB" altLang="zh-TW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电子工程：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 IDE and Scratch</a:t>
            </a:r>
          </a:p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建模：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TINKERCAD </a:t>
            </a:r>
            <a:endParaRPr lang="en-GB" altLang="zh-TW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GB" altLang="zh-TW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打印切片：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Bambu Lab Studio</a:t>
            </a:r>
            <a:endParaRPr lang="en-GB" altLang="zh-TW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TW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956FC-BBDD-4CBB-9258-247AC30C368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30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956FC-BBDD-4CBB-9258-247AC30C368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628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956FC-BBDD-4CBB-9258-247AC30C368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636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D28B1-1313-46C7-B21A-8F760F44140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661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6a840e38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6a840e38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we use a regular printer, we have a design or word file, same with 3D printing. But unlike a 2 dimensional image, a physical object is 3D, so our Digital Blueprint must be 3D as well.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6a840e38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6a840e38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we use a regular printer, we have a design or word file, same with 3D printing. But unlike a 2 dimensional image, a physical object is 3D, so our Digital Blueprint must be 3D as well.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736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6a840e38_0_4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6a840e38_0_4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Pancake 3D printer: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http://www.pancakebot.com/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right: DLP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c2e3f7f5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c2e3f7f5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Adidas has been playing with 3D Printed Soles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https://www.theverge.com/2017/4/7/15216724/adidas-3d-printed-sneaker-futurecraft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Futurecraft 4D http://www.adidas.com/us/futurecraft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57E1-C1A7-AA20-C8E5-D9C63A43F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B043A-9953-3FD6-0500-FE2A31305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41B85-19B2-1B57-01C5-F59437F0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5070F-6281-3126-B5B6-A09E74D7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06A08-8516-EA69-8C15-6CE1240B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81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7F71-735D-C6EA-2F2E-03E965B3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12F4C-9C0B-5FAD-7260-910996A1C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66C51-5D4D-B954-A95C-0C9AAC52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DAD6D-D26D-776A-CF18-B8851153C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5B9FD-C141-4608-AA7C-195DD8D1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315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4F341-A72F-0EE1-E57C-2C425B805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BB828-0A43-50C0-137C-BEB60F6AD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592AA-E6FC-B004-29D5-0D2A8EA3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9C9B9-558E-8E50-CA11-F65EEFAA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9ADA3-22D5-43DE-93A5-055D74E9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883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76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1">
  <p:cSld name="Custom layout 21"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33"/>
          <p:cNvSpPr/>
          <p:nvPr/>
        </p:nvSpPr>
        <p:spPr>
          <a:xfrm>
            <a:off x="0" y="0"/>
            <a:ext cx="12192000" cy="53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1117800" y="5459633"/>
            <a:ext cx="9956400" cy="128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76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8">
  <p:cSld name="Custom layout 18"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36"/>
          <p:cNvSpPr txBox="1">
            <a:spLocks noGrp="1"/>
          </p:cNvSpPr>
          <p:nvPr>
            <p:ph type="ctrTitle"/>
          </p:nvPr>
        </p:nvSpPr>
        <p:spPr>
          <a:xfrm>
            <a:off x="2450100" y="1668700"/>
            <a:ext cx="7261200" cy="352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800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 layout 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26"/>
          <p:cNvSpPr/>
          <p:nvPr/>
        </p:nvSpPr>
        <p:spPr>
          <a:xfrm>
            <a:off x="0" y="0"/>
            <a:ext cx="12192000" cy="53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1117800" y="5459633"/>
            <a:ext cx="9956400" cy="128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291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 layout 1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9"/>
          <p:cNvSpPr/>
          <p:nvPr/>
        </p:nvSpPr>
        <p:spPr>
          <a:xfrm>
            <a:off x="0" y="0"/>
            <a:ext cx="12192000" cy="53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1117800" y="5459633"/>
            <a:ext cx="9956400" cy="128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8526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 layout 10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7"/>
          <p:cNvSpPr/>
          <p:nvPr/>
        </p:nvSpPr>
        <p:spPr>
          <a:xfrm>
            <a:off x="4518800" y="0"/>
            <a:ext cx="767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9" name="Google Shape;79;p17"/>
          <p:cNvCxnSpPr/>
          <p:nvPr/>
        </p:nvCxnSpPr>
        <p:spPr>
          <a:xfrm>
            <a:off x="497267" y="682244"/>
            <a:ext cx="8564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29100" y="925467"/>
            <a:ext cx="2858400" cy="419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67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67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67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67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67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67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67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67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67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6167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4">
  <p:cSld name="Custom layout 24"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669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CEA2-3F21-CA5A-F971-F61B3305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EF88-FE8C-722B-A35C-9A8B79BB1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645DC-765B-8C1C-D82D-A2F34A91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08778-49A8-5E57-30A8-0F120C6D4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8F84D-B436-418B-2401-66529BFE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99B4-61E3-8F93-9519-A4E10777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D87BA-D102-BE83-1D3A-090C70276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40928-A0EC-8C2F-CCAC-DA1356C7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3CA7C-6ADB-3F5A-DBEA-3CBE9A890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CEE29-30FA-24BF-564F-048E217C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15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E512-90E1-7A50-FA22-B4E71F20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EDAE1-5D61-70C2-DD3C-C29542163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3A966-B273-C791-9B6B-18CDC12E2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EDAD3-7600-7052-EC93-D3D01D9D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D7E8C-AFEC-1BAA-61ED-819908FE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5BB2C-7D16-40C1-154E-CB05F05B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5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5849-49FE-3338-C037-22C40774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0EF82-4FE1-BC00-80D8-145326A3D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2ED2-5953-52D4-F205-E45A4AF4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3B5B1-A8C6-C52E-645E-B9967E803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52E46-1F66-4683-8E3C-BB88E3B76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04381-D8EB-DE04-25E1-4583058A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32040-43FB-8202-951E-3C4441CE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B99ED6-AF2F-DFE6-1833-2078CDC3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65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EA05-17E4-4191-35A4-82EE1198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2A427-B1AD-3A54-D490-C77A7AFA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55026-E778-5CCC-AAA3-233C5C1A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758D3-C6F0-50A8-CF60-5CC8F7AD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13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FA3A0F-FAE6-68A8-E883-BCA6926E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529D3-F57B-6D42-CF5E-2C48DC16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E9D72-122D-C8C0-A6D3-B9A40A87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21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A141-37CD-8C43-A130-7700F218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449F-3998-0CA9-34BC-56CA8CEDD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C9592-3552-0B48-348D-2AEB7AAA2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8B352-3A58-D8F9-B5D2-C336FAD0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6070C-F062-4E68-F4AE-8B3D8CDF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D510A-6D4B-C646-A100-8A151869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5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E6B1-40D9-D752-C1DA-5563EFB5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CE63E-41E1-E239-5B03-7B0924D3A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69C41-F89B-99EA-9A24-1F44AC884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D9D94-BCE9-AFFA-6F38-D3BBD1F5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A600E-1C8E-E5BE-DB30-24486DA87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BE4F8-8FA2-5323-F0A0-EE345443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307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E68C9D-3912-F45F-2997-187C3F83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FC596-D4C6-F60C-EFF1-A83F781F6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5A0A3-3E55-6092-00EA-D2D80ADC8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7BB0C7-46E2-4311-9A65-7D64C6B200B3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14BC-782D-4432-8C99-580179DF3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65EC9-03B3-6D06-A137-7195E223A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F31D57-49B6-442A-9F21-6CCE4A0D6D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54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7" r:id="rId13"/>
    <p:sldLayoutId id="2147483678" r:id="rId14"/>
    <p:sldLayoutId id="2147483679" r:id="rId15"/>
    <p:sldLayoutId id="2147483680" r:id="rId16"/>
    <p:sldLayoutId id="2147483684" r:id="rId17"/>
    <p:sldLayoutId id="214748368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5DC4A3C-FD01-0832-039B-C1E587045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6081" y="530019"/>
            <a:ext cx="5339838" cy="4157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A6F424-1522-0C8C-BF2C-CB7190B8051B}"/>
              </a:ext>
            </a:extLst>
          </p:cNvPr>
          <p:cNvSpPr txBox="1"/>
          <p:nvPr/>
        </p:nvSpPr>
        <p:spPr>
          <a:xfrm>
            <a:off x="3048000" y="50596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3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打印与电子工程小组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A7349-3386-6AA5-844C-D45FFA1647DA}"/>
              </a:ext>
            </a:extLst>
          </p:cNvPr>
          <p:cNvSpPr txBox="1">
            <a:spLocks/>
          </p:cNvSpPr>
          <p:nvPr/>
        </p:nvSpPr>
        <p:spPr>
          <a:xfrm>
            <a:off x="1589138" y="5146811"/>
            <a:ext cx="90137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课程介绍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4F9F2125-28A0-559E-B2E1-FCB34B588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861" y="270405"/>
            <a:ext cx="1333437" cy="14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8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7336-FC39-23ED-21B9-A00C5992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5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破冰与组队！</a:t>
            </a:r>
            <a:endParaRPr lang="en-GB" sz="4800" dirty="0">
              <a:solidFill>
                <a:schemeClr val="tx2">
                  <a:lumMod val="75000"/>
                  <a:lumOff val="25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06BCC-CDE9-F2D5-4CE0-0133C511F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236"/>
            <a:ext cx="10288640" cy="511011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组内破冰</a:t>
            </a:r>
            <a:r>
              <a:rPr lang="zh-TW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（大概</a:t>
            </a:r>
            <a:r>
              <a:rPr lang="en-GB" altLang="zh-TW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</a:t>
            </a:r>
            <a:r>
              <a:rPr lang="zh-TW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分钟）</a:t>
            </a:r>
            <a:endParaRPr lang="en-GB" altLang="zh-TW" b="1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围成圈自我介绍</a:t>
            </a:r>
            <a:endParaRPr lang="en-GB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凳子放中间 一组</a:t>
            </a:r>
            <a:r>
              <a:rPr lang="en-GB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个小椅子 小游戏 （抢凳子）</a:t>
            </a:r>
            <a:endParaRPr lang="en-GB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GB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／</a:t>
            </a:r>
            <a:r>
              <a:rPr lang="en-GB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／</a:t>
            </a:r>
            <a:r>
              <a:rPr lang="en-GB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／</a:t>
            </a:r>
            <a:r>
              <a:rPr lang="en-GB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根据分组报号、起组名，萝卜蹲</a:t>
            </a:r>
            <a:endParaRPr lang="en-GB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</a:t>
            </a:r>
            <a:r>
              <a:rPr lang="en-GB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打印机和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（分设备）</a:t>
            </a:r>
            <a:endParaRPr lang="en-GB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课程引入</a:t>
            </a:r>
            <a:endParaRPr lang="en-GB" altLang="zh-TW" b="1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增材 空心立方体 （材料）</a:t>
            </a:r>
            <a:r>
              <a:rPr lang="en-GB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 </a:t>
            </a:r>
            <a:r>
              <a:rPr lang="en-GB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方案 解释</a:t>
            </a:r>
            <a:endParaRPr lang="en-GB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减材 （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打印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TIMELAPSE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GB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打印方式用橡皮泥完成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</a:t>
            </a:r>
            <a:endParaRPr lang="en-GB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组成小战车分队 （</a:t>
            </a:r>
            <a:r>
              <a:rPr lang="en-US" altLang="zh-TW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FLEXIBLE</a:t>
            </a:r>
            <a:r>
              <a:rPr lang="zh-TW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GB" altLang="zh-TW" b="1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同学可根据之后角色分工</a:t>
            </a:r>
            <a:endParaRPr lang="en-GB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队长：领导能力，技能分配</a:t>
            </a:r>
            <a:endParaRPr lang="en-GB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设计师：画图、审美技巧，融合电子与设计</a:t>
            </a:r>
            <a:endParaRPr lang="en-GB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工程师：画图、工程设计考量</a:t>
            </a:r>
            <a:endParaRPr lang="en-GB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FC3C76A-6276-A82F-F50C-91DA5216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1169" y="333374"/>
            <a:ext cx="2804428" cy="21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7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 rotWithShape="1">
          <a:blip r:embed="rId3">
            <a:alphaModFix/>
          </a:blip>
          <a:srcRect t="89" b="89"/>
          <a:stretch/>
        </p:blipFill>
        <p:spPr>
          <a:xfrm>
            <a:off x="694490" y="1866020"/>
            <a:ext cx="11042800" cy="38808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D81CC-0D0B-7061-0AAB-F65A40712F10}"/>
              </a:ext>
            </a:extLst>
          </p:cNvPr>
          <p:cNvSpPr txBox="1">
            <a:spLocks/>
          </p:cNvSpPr>
          <p:nvPr/>
        </p:nvSpPr>
        <p:spPr>
          <a:xfrm>
            <a:off x="527079" y="553140"/>
            <a:ext cx="9013723" cy="1325563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 kern="1200">
                <a:solidFill>
                  <a:schemeClr val="dk1"/>
                </a:solidFill>
                <a:latin typeface="+mj-lt"/>
                <a:ea typeface="+mj-ea"/>
                <a:cs typeface="+mj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（简化）设计和实践流程</a:t>
            </a:r>
            <a:endParaRPr lang="en-GB" sz="4000" dirty="0">
              <a:solidFill>
                <a:schemeClr val="tx2">
                  <a:lumMod val="75000"/>
                  <a:lumOff val="25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891C6FE-A567-1859-93F7-FC6F393E2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7262" y="276775"/>
            <a:ext cx="1126311" cy="877009"/>
          </a:xfrm>
          <a:prstGeom prst="rect">
            <a:avLst/>
          </a:prstGeom>
        </p:spPr>
      </p:pic>
      <p:pic>
        <p:nvPicPr>
          <p:cNvPr id="10" name="Picture 9" descr="A blue and yellow logo&#10;&#10;Description automatically generated">
            <a:extLst>
              <a:ext uri="{FF2B5EF4-FFF2-40B4-BE49-F238E27FC236}">
                <a16:creationId xmlns:a16="http://schemas.microsoft.com/office/drawing/2014/main" id="{555E7ABD-6905-6BDA-459D-3B52E7F65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25" y="270405"/>
            <a:ext cx="835073" cy="889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33" y="2376799"/>
            <a:ext cx="10121934" cy="293003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0"/>
          <p:cNvSpPr txBox="1">
            <a:spLocks noGrp="1"/>
          </p:cNvSpPr>
          <p:nvPr>
            <p:ph type="body" idx="1"/>
          </p:nvPr>
        </p:nvSpPr>
        <p:spPr>
          <a:xfrm>
            <a:off x="732911" y="5401529"/>
            <a:ext cx="3238800" cy="8068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algn="ctr">
              <a:buClr>
                <a:schemeClr val="dk1"/>
              </a:buClr>
              <a:buSzPts val="2000"/>
            </a:pPr>
            <a:r>
              <a:rPr lang="zh-TW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数码模型</a:t>
            </a:r>
            <a:endParaRPr sz="4000" b="1" dirty="0">
              <a:solidFill>
                <a:schemeClr val="tx2">
                  <a:lumMod val="50000"/>
                  <a:lumOff val="5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sp>
        <p:nvSpPr>
          <p:cNvPr id="208" name="Google Shape;208;p40"/>
          <p:cNvSpPr txBox="1">
            <a:spLocks noGrp="1"/>
          </p:cNvSpPr>
          <p:nvPr>
            <p:ph type="body" idx="1"/>
          </p:nvPr>
        </p:nvSpPr>
        <p:spPr>
          <a:xfrm>
            <a:off x="4388110" y="5401529"/>
            <a:ext cx="3238800" cy="8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/>
            <a:r>
              <a:rPr lang="zh-TW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切片</a:t>
            </a:r>
            <a:endParaRPr sz="4000" b="1" dirty="0">
              <a:solidFill>
                <a:schemeClr val="tx2">
                  <a:lumMod val="50000"/>
                  <a:lumOff val="5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sp>
        <p:nvSpPr>
          <p:cNvPr id="209" name="Google Shape;209;p40"/>
          <p:cNvSpPr txBox="1">
            <a:spLocks noGrp="1"/>
          </p:cNvSpPr>
          <p:nvPr>
            <p:ph type="body" idx="1"/>
          </p:nvPr>
        </p:nvSpPr>
        <p:spPr>
          <a:xfrm>
            <a:off x="7855975" y="5401529"/>
            <a:ext cx="3641535" cy="8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/>
            <a:r>
              <a:rPr lang="zh-TW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发送至打印机</a:t>
            </a:r>
            <a:endParaRPr sz="4000" b="1" dirty="0">
              <a:solidFill>
                <a:schemeClr val="tx2">
                  <a:lumMod val="50000"/>
                  <a:lumOff val="5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D81CC-0D0B-7061-0AAB-F65A40712F10}"/>
              </a:ext>
            </a:extLst>
          </p:cNvPr>
          <p:cNvSpPr txBox="1">
            <a:spLocks/>
          </p:cNvSpPr>
          <p:nvPr/>
        </p:nvSpPr>
        <p:spPr>
          <a:xfrm>
            <a:off x="527079" y="553140"/>
            <a:ext cx="9013723" cy="1325563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 kern="1200">
                <a:solidFill>
                  <a:schemeClr val="dk1"/>
                </a:solidFill>
                <a:latin typeface="+mj-lt"/>
                <a:ea typeface="+mj-ea"/>
                <a:cs typeface="+mj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怎样可以 </a:t>
            </a:r>
            <a:r>
              <a:rPr lang="en-GB" altLang="zh-TW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3D</a:t>
            </a:r>
            <a:r>
              <a:rPr lang="zh-TW" alt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打印？</a:t>
            </a:r>
            <a:endParaRPr lang="en-GB" sz="4000" dirty="0">
              <a:solidFill>
                <a:schemeClr val="tx2">
                  <a:lumMod val="75000"/>
                  <a:lumOff val="25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F969B9-FEC1-785A-7EE4-DB3B9570D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7262" y="276775"/>
            <a:ext cx="1126311" cy="877009"/>
          </a:xfrm>
          <a:prstGeom prst="rect">
            <a:avLst/>
          </a:prstGeom>
        </p:spPr>
      </p:pic>
      <p:pic>
        <p:nvPicPr>
          <p:cNvPr id="4" name="Picture 3" descr="A blue and yellow logo&#10;&#10;Description automatically generated">
            <a:extLst>
              <a:ext uri="{FF2B5EF4-FFF2-40B4-BE49-F238E27FC236}">
                <a16:creationId xmlns:a16="http://schemas.microsoft.com/office/drawing/2014/main" id="{8812DCBD-5D73-4B21-CB3D-AAF5ECAB8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25" y="270405"/>
            <a:ext cx="835073" cy="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4"/>
          <p:cNvPicPr preferRelativeResize="0"/>
          <p:nvPr/>
        </p:nvPicPr>
        <p:blipFill rotWithShape="1">
          <a:blip r:embed="rId3">
            <a:alphaModFix/>
          </a:blip>
          <a:srcRect l="17754" r="17754"/>
          <a:stretch/>
        </p:blipFill>
        <p:spPr>
          <a:xfrm>
            <a:off x="1117800" y="1061883"/>
            <a:ext cx="4866185" cy="424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4"/>
          <p:cNvPicPr preferRelativeResize="0"/>
          <p:nvPr/>
        </p:nvPicPr>
        <p:blipFill rotWithShape="1">
          <a:blip r:embed="rId4">
            <a:alphaModFix/>
          </a:blip>
          <a:srcRect l="347" r="337"/>
          <a:stretch/>
        </p:blipFill>
        <p:spPr>
          <a:xfrm>
            <a:off x="5983985" y="1061884"/>
            <a:ext cx="4866184" cy="424508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1117800" y="5459633"/>
            <a:ext cx="9956400" cy="128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zh-TW" altLang="en-US" sz="4000" dirty="0">
                <a:solidFill>
                  <a:schemeClr val="tx2">
                    <a:lumMod val="50000"/>
                    <a:lumOff val="5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多种材质 应用于不同场景</a:t>
            </a:r>
            <a:endParaRPr sz="4000" dirty="0">
              <a:solidFill>
                <a:schemeClr val="tx2">
                  <a:lumMod val="50000"/>
                  <a:lumOff val="50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51A10EE-223D-F5E0-CF3C-775E0CB52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7262" y="276775"/>
            <a:ext cx="1126311" cy="877009"/>
          </a:xfrm>
          <a:prstGeom prst="rect">
            <a:avLst/>
          </a:prstGeom>
        </p:spPr>
      </p:pic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09DE2BD7-093D-2BEE-797D-FCF48A872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25" y="270405"/>
            <a:ext cx="835073" cy="889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5"/>
          <p:cNvPicPr preferRelativeResize="0"/>
          <p:nvPr/>
        </p:nvPicPr>
        <p:blipFill rotWithShape="1">
          <a:blip r:embed="rId4">
            <a:alphaModFix/>
          </a:blip>
          <a:srcRect l="2558" t="1449" r="14094" b="-1450"/>
          <a:stretch/>
        </p:blipFill>
        <p:spPr>
          <a:xfrm>
            <a:off x="1" y="0"/>
            <a:ext cx="12192004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zh-TW" altLang="en-US" sz="8000" b="0" dirty="0">
                <a:solidFill>
                  <a:schemeClr val="bg1"/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复杂结构</a:t>
            </a:r>
            <a:endParaRPr sz="8000" b="0" dirty="0">
              <a:solidFill>
                <a:schemeClr val="bg1"/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6"/>
          <p:cNvPicPr preferRelativeResize="0"/>
          <p:nvPr/>
        </p:nvPicPr>
        <p:blipFill rotWithShape="1">
          <a:blip r:embed="rId3">
            <a:alphaModFix/>
          </a:blip>
          <a:srcRect l="11792" r="11784"/>
          <a:stretch/>
        </p:blipFill>
        <p:spPr>
          <a:xfrm>
            <a:off x="0" y="1551035"/>
            <a:ext cx="6083432" cy="530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6"/>
          <p:cNvPicPr preferRelativeResize="0"/>
          <p:nvPr/>
        </p:nvPicPr>
        <p:blipFill rotWithShape="1">
          <a:blip r:embed="rId4">
            <a:alphaModFix/>
          </a:blip>
          <a:srcRect l="7677" r="7677"/>
          <a:stretch/>
        </p:blipFill>
        <p:spPr>
          <a:xfrm>
            <a:off x="6108567" y="1551035"/>
            <a:ext cx="6083432" cy="5306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title"/>
          </p:nvPr>
        </p:nvSpPr>
        <p:spPr>
          <a:xfrm>
            <a:off x="1117800" y="455014"/>
            <a:ext cx="9956400" cy="128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zh-TW" altLang="en-US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可订制 低成本</a:t>
            </a:r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834A87F-AC11-F842-FB93-983A065BE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7262" y="276775"/>
            <a:ext cx="1126311" cy="877009"/>
          </a:xfrm>
          <a:prstGeom prst="rect">
            <a:avLst/>
          </a:prstGeom>
        </p:spPr>
      </p:pic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06E23A04-F919-E963-360E-E63037CCA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25" y="270405"/>
            <a:ext cx="835073" cy="889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0;p48">
            <a:extLst>
              <a:ext uri="{FF2B5EF4-FFF2-40B4-BE49-F238E27FC236}">
                <a16:creationId xmlns:a16="http://schemas.microsoft.com/office/drawing/2014/main" id="{BF63DB6C-67C0-0A72-853F-E01445BE47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408" r="16599"/>
          <a:stretch/>
        </p:blipFill>
        <p:spPr>
          <a:xfrm>
            <a:off x="8030518" y="2857702"/>
            <a:ext cx="3941977" cy="343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7"/>
          <p:cNvPicPr preferRelativeResize="0"/>
          <p:nvPr/>
        </p:nvPicPr>
        <p:blipFill rotWithShape="1">
          <a:blip r:embed="rId4">
            <a:alphaModFix/>
          </a:blip>
          <a:srcRect l="6709" r="6718"/>
          <a:stretch/>
        </p:blipFill>
        <p:spPr>
          <a:xfrm>
            <a:off x="0" y="2857703"/>
            <a:ext cx="3941977" cy="343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7"/>
          <p:cNvPicPr preferRelativeResize="0"/>
          <p:nvPr/>
        </p:nvPicPr>
        <p:blipFill rotWithShape="1">
          <a:blip r:embed="rId5">
            <a:alphaModFix/>
          </a:blip>
          <a:srcRect l="17737" r="17737"/>
          <a:stretch/>
        </p:blipFill>
        <p:spPr>
          <a:xfrm>
            <a:off x="4161781" y="2857703"/>
            <a:ext cx="3941976" cy="34388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7;p46">
            <a:extLst>
              <a:ext uri="{FF2B5EF4-FFF2-40B4-BE49-F238E27FC236}">
                <a16:creationId xmlns:a16="http://schemas.microsoft.com/office/drawing/2014/main" id="{6D08C066-6440-6884-D15D-DE348F75D35B}"/>
              </a:ext>
            </a:extLst>
          </p:cNvPr>
          <p:cNvSpPr txBox="1">
            <a:spLocks/>
          </p:cNvSpPr>
          <p:nvPr/>
        </p:nvSpPr>
        <p:spPr>
          <a:xfrm>
            <a:off x="3654425" y="1575001"/>
            <a:ext cx="4883150" cy="12827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 kern="1200">
                <a:solidFill>
                  <a:schemeClr val="dk1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67" b="1">
                <a:solidFill>
                  <a:schemeClr val="dk1"/>
                </a:solidFill>
              </a:defRPr>
            </a:lvl9pPr>
          </a:lstStyle>
          <a:p>
            <a:r>
              <a:rPr lang="zh-TW" altLang="en-US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快速原型制作</a:t>
            </a:r>
            <a:endParaRPr lang="zh-CN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CB23A2-0268-1A51-61D4-F88FE4188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7262" y="276775"/>
            <a:ext cx="1126311" cy="877009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56779A98-123A-099B-8DE5-70B4AA7FB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25" y="270405"/>
            <a:ext cx="835073" cy="889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1"/>
          <p:cNvPicPr preferRelativeResize="0"/>
          <p:nvPr/>
        </p:nvPicPr>
        <p:blipFill rotWithShape="1">
          <a:blip r:embed="rId3">
            <a:alphaModFix/>
          </a:blip>
          <a:srcRect l="8038" r="8047"/>
          <a:stretch/>
        </p:blipFill>
        <p:spPr>
          <a:xfrm>
            <a:off x="0" y="0"/>
            <a:ext cx="4883150" cy="44441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47;p46">
            <a:extLst>
              <a:ext uri="{FF2B5EF4-FFF2-40B4-BE49-F238E27FC236}">
                <a16:creationId xmlns:a16="http://schemas.microsoft.com/office/drawing/2014/main" id="{1C7F4383-F930-4CF8-DF2E-971CAA73EC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1315" y="1804628"/>
            <a:ext cx="4883150" cy="12827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zh-TW" altLang="en-US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打印设定和稳定性</a:t>
            </a:r>
            <a:endParaRPr dirty="0"/>
          </a:p>
        </p:txBody>
      </p:sp>
      <p:pic>
        <p:nvPicPr>
          <p:cNvPr id="284" name="Google Shape;284;p52"/>
          <p:cNvPicPr preferRelativeResize="0"/>
          <p:nvPr/>
        </p:nvPicPr>
        <p:blipFill rotWithShape="1">
          <a:blip r:embed="rId4">
            <a:alphaModFix/>
          </a:blip>
          <a:srcRect l="29441" r="7621"/>
          <a:stretch/>
        </p:blipFill>
        <p:spPr>
          <a:xfrm>
            <a:off x="4518800" y="3087328"/>
            <a:ext cx="4104090" cy="377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331B716-3F4B-D653-CD15-425ED1A5A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7262" y="276775"/>
            <a:ext cx="1126311" cy="877009"/>
          </a:xfrm>
          <a:prstGeom prst="rect">
            <a:avLst/>
          </a:prstGeom>
        </p:spPr>
      </p:pic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83058A2A-A801-C5DD-4D9D-0D79205D4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25" y="270405"/>
            <a:ext cx="835073" cy="889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2"/>
          <p:cNvPicPr preferRelativeResize="0"/>
          <p:nvPr/>
        </p:nvPicPr>
        <p:blipFill rotWithShape="1">
          <a:blip r:embed="rId3">
            <a:alphaModFix/>
          </a:blip>
          <a:srcRect t="7213" b="7213"/>
          <a:stretch/>
        </p:blipFill>
        <p:spPr>
          <a:xfrm>
            <a:off x="0" y="580077"/>
            <a:ext cx="10530347" cy="592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86129D9-6663-DF67-C0FB-4462DEA09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7262" y="276775"/>
            <a:ext cx="1126311" cy="877009"/>
          </a:xfrm>
          <a:prstGeom prst="rect">
            <a:avLst/>
          </a:prstGeom>
        </p:spPr>
      </p:pic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084C49CE-2892-0033-0F1E-E46D53999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25" y="270405"/>
            <a:ext cx="835073" cy="8897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A1D86B9-7B52-753E-787B-2E439A1FFF47}"/>
              </a:ext>
            </a:extLst>
          </p:cNvPr>
          <p:cNvSpPr txBox="1">
            <a:spLocks/>
          </p:cNvSpPr>
          <p:nvPr/>
        </p:nvSpPr>
        <p:spPr>
          <a:xfrm>
            <a:off x="989195" y="3114889"/>
            <a:ext cx="5106805" cy="1029854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 kern="1200">
                <a:solidFill>
                  <a:schemeClr val="dk1"/>
                </a:solidFill>
                <a:latin typeface="+mj-lt"/>
                <a:ea typeface="+mj-ea"/>
                <a:cs typeface="+mj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zh-TW" altLang="en-US" sz="400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完整设</a:t>
            </a:r>
            <a:r>
              <a:rPr lang="zh-TW" altLang="en-US" sz="40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计和实践流程</a:t>
            </a:r>
            <a:endParaRPr lang="en-GB" sz="4000" dirty="0">
              <a:solidFill>
                <a:schemeClr val="tx2">
                  <a:lumMod val="75000"/>
                  <a:lumOff val="25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B0D2F-B1FC-7EF6-9ABB-2D29DE4E17F6}"/>
              </a:ext>
            </a:extLst>
          </p:cNvPr>
          <p:cNvSpPr txBox="1"/>
          <p:nvPr/>
        </p:nvSpPr>
        <p:spPr>
          <a:xfrm>
            <a:off x="1228427" y="345947"/>
            <a:ext cx="1613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1 </a:t>
            </a:r>
            <a:r>
              <a:rPr lang="zh-TW" alt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草图概念</a:t>
            </a:r>
            <a:endParaRPr lang="en-GB" sz="2000" dirty="0">
              <a:solidFill>
                <a:schemeClr val="tx2">
                  <a:lumMod val="50000"/>
                  <a:lumOff val="50000"/>
                </a:schemeClr>
              </a:solidFill>
              <a:latin typeface="Noto Sans CJK SC Bold" panose="020B0800000000000000" pitchFamily="34" charset="-128"/>
              <a:ea typeface="Noto Sans CJK SC Bold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BA159-44B0-0821-50E2-A8BC67AE893F}"/>
              </a:ext>
            </a:extLst>
          </p:cNvPr>
          <p:cNvSpPr txBox="1"/>
          <p:nvPr/>
        </p:nvSpPr>
        <p:spPr>
          <a:xfrm>
            <a:off x="4217433" y="345947"/>
            <a:ext cx="1613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2  3</a:t>
            </a:r>
            <a:r>
              <a:rPr lang="en-US" altLang="zh-TW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D</a:t>
            </a:r>
            <a:r>
              <a:rPr lang="zh-TW" alt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模型</a:t>
            </a:r>
            <a:endParaRPr lang="en-GB" sz="2000" dirty="0">
              <a:solidFill>
                <a:schemeClr val="tx2">
                  <a:lumMod val="50000"/>
                  <a:lumOff val="50000"/>
                </a:schemeClr>
              </a:solidFill>
              <a:latin typeface="Noto Sans CJK SC Bold" panose="020B0800000000000000" pitchFamily="34" charset="-128"/>
              <a:ea typeface="Noto Sans CJK SC Bold" panose="020B08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699B7-EAEC-DF7D-15CB-F60D3A1A4E14}"/>
              </a:ext>
            </a:extLst>
          </p:cNvPr>
          <p:cNvSpPr txBox="1"/>
          <p:nvPr/>
        </p:nvSpPr>
        <p:spPr>
          <a:xfrm>
            <a:off x="7506323" y="345947"/>
            <a:ext cx="2050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3  </a:t>
            </a:r>
            <a:r>
              <a:rPr lang="zh-TW" alt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生成模型档案</a:t>
            </a:r>
            <a:endParaRPr lang="en-GB" sz="2000" dirty="0">
              <a:solidFill>
                <a:schemeClr val="tx2">
                  <a:lumMod val="50000"/>
                  <a:lumOff val="50000"/>
                </a:schemeClr>
              </a:solidFill>
              <a:latin typeface="Noto Sans CJK SC Bold" panose="020B0800000000000000" pitchFamily="34" charset="-128"/>
              <a:ea typeface="Noto Sans CJK SC Bold" panose="020B08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2931B-17F2-D35E-E86A-395E66AAD75B}"/>
              </a:ext>
            </a:extLst>
          </p:cNvPr>
          <p:cNvSpPr txBox="1"/>
          <p:nvPr/>
        </p:nvSpPr>
        <p:spPr>
          <a:xfrm>
            <a:off x="8957737" y="3607918"/>
            <a:ext cx="30012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4  </a:t>
            </a:r>
            <a:r>
              <a:rPr lang="zh-TW" alt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设定支撑、摆放位置</a:t>
            </a:r>
            <a:endParaRPr lang="en-GB" sz="2000" dirty="0">
              <a:solidFill>
                <a:schemeClr val="tx2">
                  <a:lumMod val="50000"/>
                  <a:lumOff val="50000"/>
                </a:schemeClr>
              </a:solidFill>
              <a:latin typeface="Noto Sans CJK SC Bold" panose="020B0800000000000000" pitchFamily="34" charset="-128"/>
              <a:ea typeface="Noto Sans CJK SC Bold" panose="020B08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65AE3-D902-A190-18D1-B466F9E8ECF8}"/>
              </a:ext>
            </a:extLst>
          </p:cNvPr>
          <p:cNvSpPr txBox="1"/>
          <p:nvPr/>
        </p:nvSpPr>
        <p:spPr>
          <a:xfrm>
            <a:off x="5987236" y="6161865"/>
            <a:ext cx="2704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200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5  </a:t>
            </a:r>
            <a:r>
              <a:rPr lang="zh-TW" alt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切片</a:t>
            </a:r>
            <a:endParaRPr lang="en-GB" sz="2000" dirty="0">
              <a:solidFill>
                <a:schemeClr val="tx2">
                  <a:lumMod val="50000"/>
                  <a:lumOff val="50000"/>
                </a:schemeClr>
              </a:solidFill>
              <a:latin typeface="Noto Sans CJK SC Bold" panose="020B0800000000000000" pitchFamily="34" charset="-128"/>
              <a:ea typeface="Noto Sans CJK SC Bold" panose="020B08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75C58-C0A0-12D1-1485-BC86D2AF587B}"/>
              </a:ext>
            </a:extLst>
          </p:cNvPr>
          <p:cNvSpPr txBox="1"/>
          <p:nvPr/>
        </p:nvSpPr>
        <p:spPr>
          <a:xfrm>
            <a:off x="2221481" y="6161865"/>
            <a:ext cx="2704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6  </a:t>
            </a:r>
            <a:r>
              <a:rPr lang="zh-TW" alt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Noto Sans CJK SC Bold" panose="020B0800000000000000" pitchFamily="34" charset="-128"/>
                <a:ea typeface="Noto Sans CJK SC Bold" panose="020B0800000000000000" pitchFamily="34" charset="-128"/>
              </a:rPr>
              <a:t>打印</a:t>
            </a:r>
            <a:endParaRPr lang="en-GB" sz="2000" dirty="0">
              <a:solidFill>
                <a:schemeClr val="tx2">
                  <a:lumMod val="50000"/>
                  <a:lumOff val="50000"/>
                </a:schemeClr>
              </a:solidFill>
              <a:latin typeface="Noto Sans CJK SC Bold" panose="020B0800000000000000" pitchFamily="34" charset="-128"/>
              <a:ea typeface="Noto Sans CJK SC Bold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066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5DC4A3C-FD01-0832-039B-C1E587045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6081" y="530019"/>
            <a:ext cx="5339838" cy="4157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A6F424-1522-0C8C-BF2C-CB7190B8051B}"/>
              </a:ext>
            </a:extLst>
          </p:cNvPr>
          <p:cNvSpPr txBox="1"/>
          <p:nvPr/>
        </p:nvSpPr>
        <p:spPr>
          <a:xfrm>
            <a:off x="3048000" y="50596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3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打印与电子工程小组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A7349-3386-6AA5-844C-D45FFA1647DA}"/>
              </a:ext>
            </a:extLst>
          </p:cNvPr>
          <p:cNvSpPr txBox="1">
            <a:spLocks/>
          </p:cNvSpPr>
          <p:nvPr/>
        </p:nvSpPr>
        <p:spPr>
          <a:xfrm>
            <a:off x="1589138" y="5146811"/>
            <a:ext cx="90137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746B9-28B6-2498-E291-81A35BE07BD1}"/>
              </a:ext>
            </a:extLst>
          </p:cNvPr>
          <p:cNvSpPr txBox="1"/>
          <p:nvPr/>
        </p:nvSpPr>
        <p:spPr>
          <a:xfrm>
            <a:off x="3048000" y="569293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3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D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打印机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 descr="A blue and yellow logo&#10;&#10;Description automatically generated">
            <a:extLst>
              <a:ext uri="{FF2B5EF4-FFF2-40B4-BE49-F238E27FC236}">
                <a16:creationId xmlns:a16="http://schemas.microsoft.com/office/drawing/2014/main" id="{1D929424-06C8-6C2D-ED55-3A8091460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861" y="270405"/>
            <a:ext cx="1333437" cy="14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4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226A-48E1-9C71-78A5-69105896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399" y="258175"/>
            <a:ext cx="9013723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课程主题！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B3609-206F-6103-67C2-C7A542D38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932"/>
            <a:ext cx="10515600" cy="506678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TW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－</a:t>
            </a:r>
            <a:r>
              <a:rPr lang="en-GB" altLang="zh-TW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r>
              <a:rPr lang="zh-TW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一组</a:t>
            </a:r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TW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每组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TW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－</a:t>
            </a:r>
            <a:r>
              <a:rPr lang="en-GB" altLang="zh-TW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TW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</a:t>
            </a:r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</a:t>
            </a:r>
            <a:r>
              <a:rPr lang="zh-TW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师</a:t>
            </a:r>
            <a:endParaRPr lang="en-GB" altLang="zh-TW" sz="32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以电子小车</a:t>
            </a:r>
            <a:r>
              <a:rPr lang="zh-TW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设计与工程比赛为主题</a:t>
            </a:r>
            <a:endParaRPr lang="en-GB" altLang="zh-CN" sz="32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GB" altLang="zh-CN" sz="32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32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自由分配角色：</a:t>
            </a:r>
            <a:endParaRPr lang="en-GB" altLang="zh-TW" sz="32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队长：带领团队</a:t>
            </a:r>
            <a:endParaRPr lang="en-GB" altLang="zh-TW" sz="28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工程师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－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位：规划实践方案</a:t>
            </a:r>
            <a:endParaRPr lang="en-GB" altLang="zh-TW" sz="28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设计师</a:t>
            </a:r>
            <a:r>
              <a:rPr lang="en-GB" altLang="zh-TW" sz="28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－</a:t>
            </a:r>
            <a:r>
              <a:rPr lang="en-GB" altLang="zh-TW" sz="28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TW" altLang="en-US" sz="28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位：画图设计</a:t>
            </a:r>
            <a:endParaRPr lang="en-GB" altLang="zh-TW" sz="28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GB" altLang="zh-CN" sz="28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r>
              <a:rPr lang="en-GB" altLang="zh-CN" sz="4000" b="1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 </a:t>
            </a:r>
            <a:r>
              <a:rPr lang="zh-TW" altLang="en-US" sz="4000" b="1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分钟角色分配时间</a:t>
            </a:r>
            <a:endParaRPr lang="en-GB" altLang="zh-CN" sz="4000" b="1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GB" altLang="zh-CN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GB" altLang="zh-TW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GB" altLang="zh-TW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 descr="Robot Car Chassis 4wd Smart Kits For ...">
            <a:extLst>
              <a:ext uri="{FF2B5EF4-FFF2-40B4-BE49-F238E27FC236}">
                <a16:creationId xmlns:a16="http://schemas.microsoft.com/office/drawing/2014/main" id="{CAC0F3D9-7E8B-5FD7-130C-A26FE13AF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0077" y="3275603"/>
            <a:ext cx="2548091" cy="21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E3730D5-F8AD-3995-A6AF-F56F7089B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722" y="365125"/>
            <a:ext cx="1270834" cy="98954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02F3F66-777E-E168-729E-41065CC06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7687" y="333374"/>
            <a:ext cx="1798482" cy="1400399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C6ACABD3-C166-AC97-737C-370F0912D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861" y="270405"/>
            <a:ext cx="1333437" cy="14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6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7336-FC39-23ED-21B9-A00C5992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56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TW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3</a:t>
            </a:r>
            <a:r>
              <a:rPr lang="en-US" altLang="zh-TW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D</a:t>
            </a:r>
            <a:r>
              <a:rPr lang="zh-TW" alt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打印机</a:t>
            </a:r>
            <a:endParaRPr lang="en-GB" sz="4800" dirty="0">
              <a:solidFill>
                <a:schemeClr val="tx2">
                  <a:lumMod val="75000"/>
                  <a:lumOff val="25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2FD08-97F2-C74B-EA0E-72EF4C4E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9" y="1425217"/>
            <a:ext cx="3426860" cy="3362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8D3C4-238F-B285-DA61-01A06C9E2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828" y="1425218"/>
            <a:ext cx="3768282" cy="3362606"/>
          </a:xfrm>
          <a:prstGeom prst="rect">
            <a:avLst/>
          </a:prstGeom>
        </p:spPr>
      </p:pic>
      <p:pic>
        <p:nvPicPr>
          <p:cNvPr id="1032" name="Picture 8" descr="Bambu Lab A1 Mini series - FDM 3D printers">
            <a:extLst>
              <a:ext uri="{FF2B5EF4-FFF2-40B4-BE49-F238E27FC236}">
                <a16:creationId xmlns:a16="http://schemas.microsoft.com/office/drawing/2014/main" id="{CAB68B50-EAB0-BC23-67A5-CE4F06F8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73" y="1422478"/>
            <a:ext cx="3362605" cy="33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F7C9781-205D-8249-E855-E4099F32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5557F4E-EBB8-8B30-98F1-0968F9C03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6994" y="333374"/>
            <a:ext cx="988602" cy="769781"/>
          </a:xfrm>
          <a:prstGeom prst="rect">
            <a:avLst/>
          </a:prstGeom>
        </p:spPr>
      </p:pic>
      <p:pic>
        <p:nvPicPr>
          <p:cNvPr id="18" name="Picture 17" descr="A blue and yellow logo&#10;&#10;Description automatically generated">
            <a:extLst>
              <a:ext uri="{FF2B5EF4-FFF2-40B4-BE49-F238E27FC236}">
                <a16:creationId xmlns:a16="http://schemas.microsoft.com/office/drawing/2014/main" id="{03C9FD23-86DA-E2B0-79E9-79792D838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071" y="299902"/>
            <a:ext cx="763149" cy="81311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CF3E2AF-708B-FF20-8CAE-34E09B0BCEC1}"/>
              </a:ext>
            </a:extLst>
          </p:cNvPr>
          <p:cNvSpPr txBox="1">
            <a:spLocks/>
          </p:cNvSpPr>
          <p:nvPr/>
        </p:nvSpPr>
        <p:spPr>
          <a:xfrm>
            <a:off x="838200" y="48739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教室的</a:t>
            </a:r>
            <a:r>
              <a:rPr kumimoji="0" lang="en-GB" altLang="zh-TW" sz="4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3</a:t>
            </a:r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部打印机有什么分别？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75000"/>
                  <a:lumOff val="25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629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94A208-7E59-5E83-8093-EF45A609D734}"/>
              </a:ext>
            </a:extLst>
          </p:cNvPr>
          <p:cNvSpPr/>
          <p:nvPr/>
        </p:nvSpPr>
        <p:spPr>
          <a:xfrm>
            <a:off x="4178710" y="1244711"/>
            <a:ext cx="7638354" cy="378940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87336-FC39-23ED-21B9-A00C5992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56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TW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3</a:t>
            </a:r>
            <a:r>
              <a:rPr lang="en-US" altLang="zh-TW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D</a:t>
            </a:r>
            <a:r>
              <a:rPr lang="zh-TW" alt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打印机</a:t>
            </a:r>
            <a:endParaRPr lang="en-GB" sz="4800" dirty="0">
              <a:solidFill>
                <a:schemeClr val="tx2">
                  <a:lumMod val="75000"/>
                  <a:lumOff val="25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2FD08-97F2-C74B-EA0E-72EF4C4E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9" y="1425217"/>
            <a:ext cx="3426860" cy="3362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8D3C4-238F-B285-DA61-01A06C9E2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828" y="1425218"/>
            <a:ext cx="3768282" cy="3362606"/>
          </a:xfrm>
          <a:prstGeom prst="rect">
            <a:avLst/>
          </a:prstGeom>
        </p:spPr>
      </p:pic>
      <p:pic>
        <p:nvPicPr>
          <p:cNvPr id="1032" name="Picture 8" descr="Bambu Lab A1 Mini series - FDM 3D printers">
            <a:extLst>
              <a:ext uri="{FF2B5EF4-FFF2-40B4-BE49-F238E27FC236}">
                <a16:creationId xmlns:a16="http://schemas.microsoft.com/office/drawing/2014/main" id="{CAB68B50-EAB0-BC23-67A5-CE4F06F8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73" y="1422478"/>
            <a:ext cx="3362605" cy="33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F7C9781-205D-8249-E855-E4099F32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5557F4E-EBB8-8B30-98F1-0968F9C03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6994" y="333374"/>
            <a:ext cx="988602" cy="769781"/>
          </a:xfrm>
          <a:prstGeom prst="rect">
            <a:avLst/>
          </a:prstGeom>
        </p:spPr>
      </p:pic>
      <p:pic>
        <p:nvPicPr>
          <p:cNvPr id="18" name="Picture 17" descr="A blue and yellow logo&#10;&#10;Description automatically generated">
            <a:extLst>
              <a:ext uri="{FF2B5EF4-FFF2-40B4-BE49-F238E27FC236}">
                <a16:creationId xmlns:a16="http://schemas.microsoft.com/office/drawing/2014/main" id="{03C9FD23-86DA-E2B0-79E9-79792D838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071" y="299902"/>
            <a:ext cx="763149" cy="813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4DAB0-B031-25A0-2CBE-9594FC947A65}"/>
              </a:ext>
            </a:extLst>
          </p:cNvPr>
          <p:cNvSpPr txBox="1"/>
          <p:nvPr/>
        </p:nvSpPr>
        <p:spPr>
          <a:xfrm>
            <a:off x="4400592" y="5211884"/>
            <a:ext cx="311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A1 Mini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单色版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D02EA-E1D8-4001-3D08-9C51FDDFB5FF}"/>
              </a:ext>
            </a:extLst>
          </p:cNvPr>
          <p:cNvSpPr txBox="1"/>
          <p:nvPr/>
        </p:nvSpPr>
        <p:spPr>
          <a:xfrm>
            <a:off x="8237086" y="5211883"/>
            <a:ext cx="311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A1 Mini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多色版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830ED-44C5-4552-395A-88F1AC671A7F}"/>
              </a:ext>
            </a:extLst>
          </p:cNvPr>
          <p:cNvSpPr txBox="1"/>
          <p:nvPr/>
        </p:nvSpPr>
        <p:spPr>
          <a:xfrm>
            <a:off x="1189923" y="5211883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A1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多色版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526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7336-FC39-23ED-21B9-A00C5992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56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TW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3</a:t>
            </a:r>
            <a:r>
              <a:rPr lang="en-US" altLang="zh-TW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D</a:t>
            </a:r>
            <a:r>
              <a:rPr lang="zh-TW" alt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打印机</a:t>
            </a:r>
            <a:endParaRPr lang="en-GB" sz="4800" dirty="0">
              <a:solidFill>
                <a:schemeClr val="tx2">
                  <a:lumMod val="75000"/>
                  <a:lumOff val="25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2FD08-97F2-C74B-EA0E-72EF4C4EC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99" y="1425217"/>
            <a:ext cx="3426860" cy="3362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8D3C4-238F-B285-DA61-01A06C9E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828" y="1425218"/>
            <a:ext cx="3768282" cy="3362606"/>
          </a:xfrm>
          <a:prstGeom prst="rect">
            <a:avLst/>
          </a:prstGeom>
        </p:spPr>
      </p:pic>
      <p:pic>
        <p:nvPicPr>
          <p:cNvPr id="1032" name="Picture 8" descr="Bambu Lab A1 Mini series - FDM 3D printers">
            <a:extLst>
              <a:ext uri="{FF2B5EF4-FFF2-40B4-BE49-F238E27FC236}">
                <a16:creationId xmlns:a16="http://schemas.microsoft.com/office/drawing/2014/main" id="{CAB68B50-EAB0-BC23-67A5-CE4F06F8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73" y="1422478"/>
            <a:ext cx="3362605" cy="33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F7C9781-205D-8249-E855-E4099F32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5557F4E-EBB8-8B30-98F1-0968F9C03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6994" y="333374"/>
            <a:ext cx="988602" cy="769781"/>
          </a:xfrm>
          <a:prstGeom prst="rect">
            <a:avLst/>
          </a:prstGeom>
        </p:spPr>
      </p:pic>
      <p:pic>
        <p:nvPicPr>
          <p:cNvPr id="18" name="Picture 17" descr="A blue and yellow logo&#10;&#10;Description automatically generated">
            <a:extLst>
              <a:ext uri="{FF2B5EF4-FFF2-40B4-BE49-F238E27FC236}">
                <a16:creationId xmlns:a16="http://schemas.microsoft.com/office/drawing/2014/main" id="{03C9FD23-86DA-E2B0-79E9-79792D838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071" y="299902"/>
            <a:ext cx="763149" cy="813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D204E7-22D9-CB01-640D-98F60290FA75}"/>
              </a:ext>
            </a:extLst>
          </p:cNvPr>
          <p:cNvSpPr txBox="1"/>
          <p:nvPr/>
        </p:nvSpPr>
        <p:spPr>
          <a:xfrm>
            <a:off x="529362" y="4827667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打印平台尺寸 较大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75000"/>
                  <a:lumOff val="25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94F60-9F03-FC98-F361-839D87FEB1B0}"/>
              </a:ext>
            </a:extLst>
          </p:cNvPr>
          <p:cNvSpPr txBox="1"/>
          <p:nvPr/>
        </p:nvSpPr>
        <p:spPr>
          <a:xfrm>
            <a:off x="4342083" y="4827667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打印平台尺寸 较小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75000"/>
                  <a:lumOff val="25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6D4B-F059-4DAD-8DAF-F3484892FBBD}"/>
              </a:ext>
            </a:extLst>
          </p:cNvPr>
          <p:cNvSpPr txBox="1"/>
          <p:nvPr/>
        </p:nvSpPr>
        <p:spPr>
          <a:xfrm>
            <a:off x="8252514" y="4838414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打印平台尺寸 较小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75000"/>
                  <a:lumOff val="25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836BD-0023-E2CC-9653-E078579297FB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床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CFA14-99F0-088B-096B-9950C0599C7F}"/>
              </a:ext>
            </a:extLst>
          </p:cNvPr>
          <p:cNvSpPr txBox="1"/>
          <p:nvPr/>
        </p:nvSpPr>
        <p:spPr>
          <a:xfrm>
            <a:off x="4778477" y="5393471"/>
            <a:ext cx="264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8F8F8"/>
                </a:highlight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180*180*180 mm³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3BA71-0569-4F00-67C7-33A0700D048F}"/>
              </a:ext>
            </a:extLst>
          </p:cNvPr>
          <p:cNvSpPr txBox="1"/>
          <p:nvPr/>
        </p:nvSpPr>
        <p:spPr>
          <a:xfrm>
            <a:off x="8708922" y="5393471"/>
            <a:ext cx="264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8F8F8"/>
                </a:highlight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180*180*180 mm³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A0480-62D9-CC07-ED1C-56F980F102CB}"/>
              </a:ext>
            </a:extLst>
          </p:cNvPr>
          <p:cNvSpPr txBox="1"/>
          <p:nvPr/>
        </p:nvSpPr>
        <p:spPr>
          <a:xfrm>
            <a:off x="718146" y="5408648"/>
            <a:ext cx="3277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256*256*256 mm³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072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7336-FC39-23ED-21B9-A00C5992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56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TW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3</a:t>
            </a:r>
            <a:r>
              <a:rPr lang="en-US" altLang="zh-TW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D</a:t>
            </a:r>
            <a:r>
              <a:rPr lang="zh-TW" alt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打印机</a:t>
            </a:r>
            <a:endParaRPr lang="en-GB" sz="4800" dirty="0">
              <a:solidFill>
                <a:schemeClr val="tx2">
                  <a:lumMod val="75000"/>
                  <a:lumOff val="25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2FD08-97F2-C74B-EA0E-72EF4C4E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9" y="1425217"/>
            <a:ext cx="3426860" cy="3362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8D3C4-238F-B285-DA61-01A06C9E2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828" y="1425218"/>
            <a:ext cx="3768282" cy="3362606"/>
          </a:xfrm>
          <a:prstGeom prst="rect">
            <a:avLst/>
          </a:prstGeom>
        </p:spPr>
      </p:pic>
      <p:pic>
        <p:nvPicPr>
          <p:cNvPr id="1032" name="Picture 8" descr="Bambu Lab A1 Mini series - FDM 3D printers">
            <a:extLst>
              <a:ext uri="{FF2B5EF4-FFF2-40B4-BE49-F238E27FC236}">
                <a16:creationId xmlns:a16="http://schemas.microsoft.com/office/drawing/2014/main" id="{CAB68B50-EAB0-BC23-67A5-CE4F06F8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73" y="1422478"/>
            <a:ext cx="3362605" cy="33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F7C9781-205D-8249-E855-E4099F32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5557F4E-EBB8-8B30-98F1-0968F9C03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6994" y="333374"/>
            <a:ext cx="988602" cy="769781"/>
          </a:xfrm>
          <a:prstGeom prst="rect">
            <a:avLst/>
          </a:prstGeom>
        </p:spPr>
      </p:pic>
      <p:pic>
        <p:nvPicPr>
          <p:cNvPr id="18" name="Picture 17" descr="A blue and yellow logo&#10;&#10;Description automatically generated">
            <a:extLst>
              <a:ext uri="{FF2B5EF4-FFF2-40B4-BE49-F238E27FC236}">
                <a16:creationId xmlns:a16="http://schemas.microsoft.com/office/drawing/2014/main" id="{03C9FD23-86DA-E2B0-79E9-79792D838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071" y="299902"/>
            <a:ext cx="763149" cy="813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D204E7-22D9-CB01-640D-98F60290FA75}"/>
              </a:ext>
            </a:extLst>
          </p:cNvPr>
          <p:cNvSpPr txBox="1"/>
          <p:nvPr/>
        </p:nvSpPr>
        <p:spPr>
          <a:xfrm>
            <a:off x="1958563" y="5078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多色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94F60-9F03-FC98-F361-839D87FEB1B0}"/>
              </a:ext>
            </a:extLst>
          </p:cNvPr>
          <p:cNvSpPr txBox="1"/>
          <p:nvPr/>
        </p:nvSpPr>
        <p:spPr>
          <a:xfrm>
            <a:off x="5772834" y="5078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单色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6D4B-F059-4DAD-8DAF-F3484892FBBD}"/>
              </a:ext>
            </a:extLst>
          </p:cNvPr>
          <p:cNvSpPr txBox="1"/>
          <p:nvPr/>
        </p:nvSpPr>
        <p:spPr>
          <a:xfrm>
            <a:off x="9537314" y="5078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多色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497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7336-FC39-23ED-21B9-A00C5992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56"/>
            <a:ext cx="10515600" cy="1325563"/>
          </a:xfrm>
        </p:spPr>
        <p:txBody>
          <a:bodyPr>
            <a:normAutofit/>
          </a:bodyPr>
          <a:lstStyle/>
          <a:p>
            <a:r>
              <a:rPr lang="en-GB" altLang="zh-TW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3</a:t>
            </a:r>
            <a:r>
              <a:rPr lang="en-US" altLang="zh-TW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D</a:t>
            </a:r>
            <a:r>
              <a:rPr lang="zh-TW" alt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打印机</a:t>
            </a:r>
            <a:endParaRPr lang="en-GB" sz="4800" dirty="0">
              <a:solidFill>
                <a:schemeClr val="tx2">
                  <a:lumMod val="75000"/>
                  <a:lumOff val="25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F7C9781-205D-8249-E855-E4099F32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5557F4E-EBB8-8B30-98F1-0968F9C03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6994" y="333374"/>
            <a:ext cx="988602" cy="769781"/>
          </a:xfrm>
          <a:prstGeom prst="rect">
            <a:avLst/>
          </a:prstGeom>
        </p:spPr>
      </p:pic>
      <p:pic>
        <p:nvPicPr>
          <p:cNvPr id="18" name="Picture 17" descr="A blue and yellow logo&#10;&#10;Description automatically generated">
            <a:extLst>
              <a:ext uri="{FF2B5EF4-FFF2-40B4-BE49-F238E27FC236}">
                <a16:creationId xmlns:a16="http://schemas.microsoft.com/office/drawing/2014/main" id="{03C9FD23-86DA-E2B0-79E9-79792D838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071" y="299902"/>
            <a:ext cx="763149" cy="813116"/>
          </a:xfrm>
          <a:prstGeom prst="rect">
            <a:avLst/>
          </a:prstGeom>
        </p:spPr>
      </p:pic>
      <p:pic>
        <p:nvPicPr>
          <p:cNvPr id="10" name="Picture 9" descr="A person holding a colorful cube&#10;&#10;Description automatically generated with medium confidence">
            <a:extLst>
              <a:ext uri="{FF2B5EF4-FFF2-40B4-BE49-F238E27FC236}">
                <a16:creationId xmlns:a16="http://schemas.microsoft.com/office/drawing/2014/main" id="{B705E75F-EA76-97B2-3925-37AE3B80B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82" y="2193034"/>
            <a:ext cx="4156587" cy="4239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451E11-D6C0-94F7-0694-1F4952544C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2" b="16740"/>
          <a:stretch/>
        </p:blipFill>
        <p:spPr>
          <a:xfrm>
            <a:off x="5517107" y="2193034"/>
            <a:ext cx="6153571" cy="4239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16A3A7-C98E-EDA6-2129-8053BA79233A}"/>
              </a:ext>
            </a:extLst>
          </p:cNvPr>
          <p:cNvSpPr txBox="1"/>
          <p:nvPr/>
        </p:nvSpPr>
        <p:spPr>
          <a:xfrm>
            <a:off x="724521" y="1721582"/>
            <a:ext cx="4678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单色机器 以不同颜色分开打印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DC3837-5387-7729-FFFB-97B91F622484}"/>
              </a:ext>
            </a:extLst>
          </p:cNvPr>
          <p:cNvSpPr txBox="1"/>
          <p:nvPr/>
        </p:nvSpPr>
        <p:spPr>
          <a:xfrm>
            <a:off x="7501285" y="1721582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多色 一次打印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90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7349-3386-6AA5-844C-D45FFA1647DA}"/>
              </a:ext>
            </a:extLst>
          </p:cNvPr>
          <p:cNvSpPr txBox="1">
            <a:spLocks/>
          </p:cNvSpPr>
          <p:nvPr/>
        </p:nvSpPr>
        <p:spPr>
          <a:xfrm>
            <a:off x="1589138" y="1865798"/>
            <a:ext cx="9013723" cy="3171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打印机拼装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根据说明书组装</a:t>
            </a:r>
            <a:r>
              <a:rPr kumimoji="0" lang="en-GB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3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D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打印机 － 单色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75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75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40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分钟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75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E8E90A-9EC2-C684-D7C7-12BCA04C8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8035" y="297593"/>
            <a:ext cx="897717" cy="69901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56A9A12-FFF4-399D-3796-041CE49A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blue and yellow logo&#10;&#10;Description automatically generated">
            <a:extLst>
              <a:ext uri="{FF2B5EF4-FFF2-40B4-BE49-F238E27FC236}">
                <a16:creationId xmlns:a16="http://schemas.microsoft.com/office/drawing/2014/main" id="{EB46E1D3-C43D-055B-6E95-3BB0B35E6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071" y="299902"/>
            <a:ext cx="763149" cy="8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9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7349-3386-6AA5-844C-D45FFA1647DA}"/>
              </a:ext>
            </a:extLst>
          </p:cNvPr>
          <p:cNvSpPr txBox="1">
            <a:spLocks/>
          </p:cNvSpPr>
          <p:nvPr/>
        </p:nvSpPr>
        <p:spPr>
          <a:xfrm>
            <a:off x="1589135" y="1383988"/>
            <a:ext cx="9013723" cy="7398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打印测试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E8E90A-9EC2-C684-D7C7-12BCA04C8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8035" y="297593"/>
            <a:ext cx="897717" cy="69901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56A9A12-FFF4-399D-3796-041CE49A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FCFCD243-7581-3C87-1C26-2AF0EF690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071" y="299902"/>
            <a:ext cx="763149" cy="813116"/>
          </a:xfrm>
          <a:prstGeom prst="rect">
            <a:avLst/>
          </a:prstGeom>
        </p:spPr>
      </p:pic>
      <p:pic>
        <p:nvPicPr>
          <p:cNvPr id="7170" name="Picture 2" descr="Caution Images – Browse 1,166,945 Stock Photos, Vectors, and Video | Adobe  Stock">
            <a:extLst>
              <a:ext uri="{FF2B5EF4-FFF2-40B4-BE49-F238E27FC236}">
                <a16:creationId xmlns:a16="http://schemas.microsoft.com/office/drawing/2014/main" id="{0E9D553E-BDED-230D-2202-B7B604F0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20" y="2326429"/>
            <a:ext cx="3884357" cy="137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6AE7E8-2545-9C59-683D-2037D9CB25D4}"/>
              </a:ext>
            </a:extLst>
          </p:cNvPr>
          <p:cNvSpPr txBox="1"/>
          <p:nvPr/>
        </p:nvSpPr>
        <p:spPr>
          <a:xfrm>
            <a:off x="2718962" y="3189152"/>
            <a:ext cx="6754071" cy="252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97132">
                    <a:lumMod val="7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注意</a:t>
            </a:r>
            <a:br>
              <a:rPr kumimoji="0" lang="en-GB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</a:b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打印时 与机器保持距离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打印热床温度高 小心烫伤</a:t>
            </a:r>
            <a:endParaRPr kumimoji="0" lang="en-GB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244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7349-3386-6AA5-844C-D45FFA1647DA}"/>
              </a:ext>
            </a:extLst>
          </p:cNvPr>
          <p:cNvSpPr txBox="1">
            <a:spLocks/>
          </p:cNvSpPr>
          <p:nvPr/>
        </p:nvSpPr>
        <p:spPr>
          <a:xfrm>
            <a:off x="1589138" y="2678914"/>
            <a:ext cx="90137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每日记录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E8E90A-9EC2-C684-D7C7-12BCA04C8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8035" y="297593"/>
            <a:ext cx="897717" cy="69901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56A9A12-FFF4-399D-3796-041CE49A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9B390E3B-DC09-38A3-B57B-7B84E251A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071" y="299902"/>
            <a:ext cx="763149" cy="8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62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7349-3386-6AA5-844C-D45FFA1647DA}"/>
              </a:ext>
            </a:extLst>
          </p:cNvPr>
          <p:cNvSpPr txBox="1">
            <a:spLocks/>
          </p:cNvSpPr>
          <p:nvPr/>
        </p:nvSpPr>
        <p:spPr>
          <a:xfrm>
            <a:off x="1589138" y="2678914"/>
            <a:ext cx="90137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打扫整理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E8E90A-9EC2-C684-D7C7-12BCA04C8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8035" y="297593"/>
            <a:ext cx="897717" cy="69901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56A9A12-FFF4-399D-3796-041CE49A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864" y="1508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E0B90-67D9-4624-A414-A100F70D492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9B390E3B-DC09-38A3-B57B-7B84E251A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071" y="299902"/>
            <a:ext cx="763149" cy="8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9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B5A7066B-5173-DAF8-B4E8-907C353C9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518" y="1579715"/>
            <a:ext cx="8286314" cy="46610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67803A-F6E5-273B-9134-372C883B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8" y="247902"/>
            <a:ext cx="912924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团队介绍</a:t>
            </a:r>
            <a:r>
              <a:rPr lang="en-GB" altLang="zh-TW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!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11732-8A3A-67D2-A6E2-26E5B5489962}"/>
              </a:ext>
            </a:extLst>
          </p:cNvPr>
          <p:cNvSpPr txBox="1"/>
          <p:nvPr/>
        </p:nvSpPr>
        <p:spPr>
          <a:xfrm>
            <a:off x="4837474" y="1248073"/>
            <a:ext cx="1951704" cy="7386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侯伯咏</a:t>
            </a:r>
            <a:endParaRPr kumimoji="0" lang="en-GB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5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本科生一年级</a:t>
            </a:r>
            <a:endParaRPr kumimoji="0" lang="en-GB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7E2AE82-8867-83CD-EE0F-9FC06379D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22" y="365125"/>
            <a:ext cx="1270834" cy="98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2823CC-7E64-DA52-94DC-B7B74CD3480B}"/>
              </a:ext>
            </a:extLst>
          </p:cNvPr>
          <p:cNvSpPr txBox="1"/>
          <p:nvPr/>
        </p:nvSpPr>
        <p:spPr>
          <a:xfrm>
            <a:off x="443680" y="3744716"/>
            <a:ext cx="2290917" cy="7386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袁一鸣</a:t>
            </a:r>
            <a:endParaRPr kumimoji="0" lang="en-GB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5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博士一年级</a:t>
            </a:r>
            <a:endParaRPr kumimoji="0" lang="en-GB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4799F9-A193-79B8-2B2B-E51A981FA519}"/>
              </a:ext>
            </a:extLst>
          </p:cNvPr>
          <p:cNvSpPr txBox="1"/>
          <p:nvPr/>
        </p:nvSpPr>
        <p:spPr>
          <a:xfrm>
            <a:off x="2512141" y="5871434"/>
            <a:ext cx="2521978" cy="7386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蔡嘉雯</a:t>
            </a:r>
            <a:endParaRPr kumimoji="0" lang="en-GB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5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硕士研究生二年级</a:t>
            </a:r>
            <a:endParaRPr kumimoji="0" lang="en-GB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92D38-E462-DE52-22B6-8D59E5F85C51}"/>
              </a:ext>
            </a:extLst>
          </p:cNvPr>
          <p:cNvSpPr txBox="1"/>
          <p:nvPr/>
        </p:nvSpPr>
        <p:spPr>
          <a:xfrm>
            <a:off x="8701829" y="2825776"/>
            <a:ext cx="1794387" cy="7386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唐子仁</a:t>
            </a:r>
            <a:endParaRPr kumimoji="0" lang="en-GB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5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本科生一年级</a:t>
            </a:r>
            <a:endParaRPr kumimoji="0" lang="en-GB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550BDFB-9027-85C2-38A5-5FE98879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262" y="276775"/>
            <a:ext cx="1126311" cy="877009"/>
          </a:xfrm>
          <a:prstGeom prst="rect">
            <a:avLst/>
          </a:prstGeom>
        </p:spPr>
      </p:pic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C4FF3790-7828-E2AE-784E-B122A6A3E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25" y="270405"/>
            <a:ext cx="835073" cy="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9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EB958B-1685-E2D9-8EAF-58C4E9A65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627932"/>
              </p:ext>
            </p:extLst>
          </p:nvPr>
        </p:nvGraphicFramePr>
        <p:xfrm>
          <a:off x="315685" y="0"/>
          <a:ext cx="11560629" cy="6749147"/>
        </p:xfrm>
        <a:graphic>
          <a:graphicData uri="http://schemas.openxmlformats.org/drawingml/2006/table">
            <a:tbl>
              <a:tblPr/>
              <a:tblGrid>
                <a:gridCol w="1192864">
                  <a:extLst>
                    <a:ext uri="{9D8B030D-6E8A-4147-A177-3AD203B41FA5}">
                      <a16:colId xmlns:a16="http://schemas.microsoft.com/office/drawing/2014/main" val="1886539396"/>
                    </a:ext>
                  </a:extLst>
                </a:gridCol>
                <a:gridCol w="482224">
                  <a:extLst>
                    <a:ext uri="{9D8B030D-6E8A-4147-A177-3AD203B41FA5}">
                      <a16:colId xmlns:a16="http://schemas.microsoft.com/office/drawing/2014/main" val="3139168791"/>
                    </a:ext>
                  </a:extLst>
                </a:gridCol>
                <a:gridCol w="1611635">
                  <a:extLst>
                    <a:ext uri="{9D8B030D-6E8A-4147-A177-3AD203B41FA5}">
                      <a16:colId xmlns:a16="http://schemas.microsoft.com/office/drawing/2014/main" val="2581669210"/>
                    </a:ext>
                  </a:extLst>
                </a:gridCol>
                <a:gridCol w="1548185">
                  <a:extLst>
                    <a:ext uri="{9D8B030D-6E8A-4147-A177-3AD203B41FA5}">
                      <a16:colId xmlns:a16="http://schemas.microsoft.com/office/drawing/2014/main" val="3309993977"/>
                    </a:ext>
                  </a:extLst>
                </a:gridCol>
                <a:gridCol w="1840056">
                  <a:extLst>
                    <a:ext uri="{9D8B030D-6E8A-4147-A177-3AD203B41FA5}">
                      <a16:colId xmlns:a16="http://schemas.microsoft.com/office/drawing/2014/main" val="618546497"/>
                    </a:ext>
                  </a:extLst>
                </a:gridCol>
                <a:gridCol w="1548185">
                  <a:extLst>
                    <a:ext uri="{9D8B030D-6E8A-4147-A177-3AD203B41FA5}">
                      <a16:colId xmlns:a16="http://schemas.microsoft.com/office/drawing/2014/main" val="2628767800"/>
                    </a:ext>
                  </a:extLst>
                </a:gridCol>
                <a:gridCol w="1535496">
                  <a:extLst>
                    <a:ext uri="{9D8B030D-6E8A-4147-A177-3AD203B41FA5}">
                      <a16:colId xmlns:a16="http://schemas.microsoft.com/office/drawing/2014/main" val="1177846390"/>
                    </a:ext>
                  </a:extLst>
                </a:gridCol>
                <a:gridCol w="900992">
                  <a:extLst>
                    <a:ext uri="{9D8B030D-6E8A-4147-A177-3AD203B41FA5}">
                      <a16:colId xmlns:a16="http://schemas.microsoft.com/office/drawing/2014/main" val="1219352637"/>
                    </a:ext>
                  </a:extLst>
                </a:gridCol>
                <a:gridCol w="900992">
                  <a:extLst>
                    <a:ext uri="{9D8B030D-6E8A-4147-A177-3AD203B41FA5}">
                      <a16:colId xmlns:a16="http://schemas.microsoft.com/office/drawing/2014/main" val="3207854404"/>
                    </a:ext>
                  </a:extLst>
                </a:gridCol>
              </a:tblGrid>
              <a:tr h="81980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         日期               </a:t>
                      </a:r>
                      <a:b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时间    </a:t>
                      </a:r>
                      <a:b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序号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7.15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星期一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7.16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星期二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7.17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7.18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星期四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7.19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星期五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7.20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星期六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7.21</a:t>
                      </a:r>
                      <a:b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星期日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579318"/>
                  </a:ext>
                </a:extLst>
              </a:tr>
              <a:tr h="82040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当日课程目标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全体同学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了解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应用 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活用学习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电子元件结合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图象化编程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制作与实践</a:t>
                      </a:r>
                    </a:p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小车组装</a:t>
                      </a:r>
                      <a: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 </a:t>
                      </a:r>
                      <a:b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GB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进阶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打印机维护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设计与打印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小车比赛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总结课程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延伸学习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 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241577"/>
                  </a:ext>
                </a:extLst>
              </a:tr>
              <a:tr h="55620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8:30-9:10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项目启动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全体破冰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团队合作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规划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界面与使用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完成小车结构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小车调试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设计优化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小组项目准备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小组项目展览汇报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90456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9:10-9:20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2486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9:20-10:00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班内破冰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电子元件入门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758269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10:00-10:10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76481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10:10-10:50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课程引入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（橡皮泥与制造）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电子元件入门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设计装饰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  <a:b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772734"/>
                  </a:ext>
                </a:extLst>
              </a:tr>
              <a:tr h="21016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10:50-14:30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午休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533138"/>
                  </a:ext>
                </a:extLst>
              </a:tr>
              <a:tr h="41337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14:30-15:10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打印讲座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小车制作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（组装和基础设计）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设定与参数设置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小车调试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设计优化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小组项目准备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展览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-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F2D0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交流大会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858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15:10-15:20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282014"/>
                  </a:ext>
                </a:extLst>
              </a:tr>
              <a:tr h="5701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15:20-16:00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6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课程介绍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打印机组装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电子元件进阶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小车制作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（组装和基础设计）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打印装饰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小车比赛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406142"/>
                  </a:ext>
                </a:extLst>
              </a:tr>
              <a:tr h="39456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16:00-16:10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AEDFB"/>
                          </a:highlight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课间休息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918095"/>
                  </a:ext>
                </a:extLst>
              </a:tr>
              <a:tr h="54925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16:10-16:50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打印机组装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打印测试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电子工程结合</a:t>
                      </a:r>
                      <a:b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（交通灯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)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设计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学习维护打印机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总结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需求了解</a:t>
                      </a:r>
                    </a:p>
                  </a:txBody>
                  <a:tcPr marL="4693" marR="4693" marT="46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880823"/>
                  </a:ext>
                </a:extLst>
              </a:tr>
              <a:tr h="194649"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991645"/>
                  </a:ext>
                </a:extLst>
              </a:tr>
              <a:tr h="2101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课程成果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橡皮泥与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测试</a:t>
                      </a:r>
                      <a:endParaRPr lang="en-GB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智能交通灯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建模设计与小车拼装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打印成品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小车避障／循迹任务</a:t>
                      </a: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93" marR="4693" marT="469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40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74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06BCC-CDE9-F2D5-4CE0-0133C511F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204"/>
            <a:ext cx="10288640" cy="4007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结课成果</a:t>
            </a:r>
            <a:endParaRPr lang="en-GB" altLang="zh-CN" sz="4400" b="1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每组完成一张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海报设计</a:t>
            </a:r>
            <a:endParaRPr kumimoji="0" lang="en-GB" altLang="zh-TW" sz="3200" b="0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GB" altLang="zh-TW" sz="3200" dirty="0">
              <a:solidFill>
                <a:srgbClr val="0F9ED5">
                  <a:lumMod val="75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3200" dirty="0">
                <a:solidFill>
                  <a:srgbClr val="0F9ED5">
                    <a:lumMod val="7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每节课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分组完成 每</a:t>
            </a:r>
            <a:r>
              <a:rPr lang="zh-TW" altLang="en-US" sz="2800" dirty="0">
                <a:solidFill>
                  <a:srgbClr val="0F9ED5">
                    <a:lumMod val="7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完成一张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A4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尺寸海报，纪录过程</a:t>
            </a:r>
            <a:endParaRPr kumimoji="0" lang="en-GB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F9ED5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FC3C76A-6276-A82F-F50C-91DA52164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7687" y="333374"/>
            <a:ext cx="1798482" cy="1400399"/>
          </a:xfrm>
          <a:prstGeom prst="rect">
            <a:avLst/>
          </a:prstGeom>
        </p:spPr>
      </p:pic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986113AF-4787-443C-3F77-325EBA7E6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861" y="270405"/>
            <a:ext cx="1333437" cy="14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00A0CA-4FA5-2263-85F8-0730733D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6766"/>
            <a:ext cx="7629939" cy="53858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课程目标：电子元件与工程设计</a:t>
            </a:r>
            <a:endParaRPr lang="en-GB" altLang="zh-TW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授课形式：实践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主要内容：</a:t>
            </a:r>
            <a:endParaRPr lang="en-GB" altLang="zh-TW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开发板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mBlock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图象化编程软件</a:t>
            </a:r>
            <a:endParaRPr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小车拼装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电子入门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简单交互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加入设计于小车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装饰互动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课程产出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互动： </a:t>
            </a:r>
            <a:endParaRPr lang="en-GB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组装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</a:t>
            </a:r>
            <a:b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E4EB892-CBC0-ADA3-8CE5-557DF0D9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4381" cy="861641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）电子元件</a:t>
            </a:r>
            <a:endParaRPr lang="en-GB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 descr="Programación y Robótica: Tinkercad Circuits">
            <a:extLst>
              <a:ext uri="{FF2B5EF4-FFF2-40B4-BE49-F238E27FC236}">
                <a16:creationId xmlns:a16="http://schemas.microsoft.com/office/drawing/2014/main" id="{E94225E3-6380-BA3C-19C8-75AE5B0D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7491" y="620763"/>
            <a:ext cx="4990180" cy="249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0686E8-D55E-3973-7D31-8EEAF95EF4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0322" y="3084804"/>
            <a:ext cx="4874289" cy="2974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805C20-F18D-EC1A-3EA6-B0FF879680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155"/>
          <a:stretch/>
        </p:blipFill>
        <p:spPr>
          <a:xfrm>
            <a:off x="3724020" y="2394914"/>
            <a:ext cx="1858297" cy="72093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1FDC864-BB5E-B61D-8E44-573A4001A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7262" y="276775"/>
            <a:ext cx="1126311" cy="877009"/>
          </a:xfrm>
          <a:prstGeom prst="rect">
            <a:avLst/>
          </a:prstGeom>
        </p:spPr>
      </p:pic>
      <p:pic>
        <p:nvPicPr>
          <p:cNvPr id="10" name="Picture 9" descr="A blue and yellow logo&#10;&#10;Description automatically generated">
            <a:extLst>
              <a:ext uri="{FF2B5EF4-FFF2-40B4-BE49-F238E27FC236}">
                <a16:creationId xmlns:a16="http://schemas.microsoft.com/office/drawing/2014/main" id="{3433DD87-8357-3AC6-8414-B404B1981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25" y="270405"/>
            <a:ext cx="835073" cy="889750"/>
          </a:xfrm>
          <a:prstGeom prst="rect">
            <a:avLst/>
          </a:prstGeom>
        </p:spPr>
      </p:pic>
      <p:pic>
        <p:nvPicPr>
          <p:cNvPr id="11" name="Picture 2" descr="Conoce la interfaz de mBlock y programa los primeros pasos de tu mBot. –  Programamos">
            <a:extLst>
              <a:ext uri="{FF2B5EF4-FFF2-40B4-BE49-F238E27FC236}">
                <a16:creationId xmlns:a16="http://schemas.microsoft.com/office/drawing/2014/main" id="{E07BF230-E0D9-A469-7BAA-09646A311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178" y="4206156"/>
            <a:ext cx="4296854" cy="21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924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00A0CA-4FA5-2263-85F8-0730733D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6766"/>
            <a:ext cx="10921182" cy="53858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课程目标：</a:t>
            </a:r>
            <a:endParaRPr lang="en-GB" altLang="zh-TW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Tinkercad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的基本功能和特点</a:t>
            </a: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帮助学生理解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3D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建模的基本概念和技能</a:t>
            </a: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培养学生的创造力和问题解决能力</a:t>
            </a: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引导学生设计和装饰小车模型</a:t>
            </a: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学习如何导出和打印设计作品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授课形式：实践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主要内容：</a:t>
            </a:r>
            <a:endParaRPr lang="en-GB" altLang="zh-TW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GB" altLang="zh-TW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Tinkercad</a:t>
            </a:r>
            <a:r>
              <a:rPr lang="en-GB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介绍和基本操作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模型建造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根据特定形状建模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导出和打印设计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课程产出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互动： </a:t>
            </a:r>
            <a:b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打印装饰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E4EB892-CBC0-ADA3-8CE5-557DF0D9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4381" cy="861641"/>
          </a:xfrm>
        </p:spPr>
        <p:txBody>
          <a:bodyPr>
            <a:normAutofit/>
          </a:bodyPr>
          <a:lstStyle/>
          <a:p>
            <a:r>
              <a:rPr lang="en-GB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TW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Tinkercad</a:t>
            </a:r>
            <a:r>
              <a: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建模与进阶</a:t>
            </a:r>
            <a:endParaRPr lang="en-GB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0" name="Picture 2" descr="What Is Tinkercad? Learn 3D Design From Scratch Domestika">
            <a:extLst>
              <a:ext uri="{FF2B5EF4-FFF2-40B4-BE49-F238E27FC236}">
                <a16:creationId xmlns:a16="http://schemas.microsoft.com/office/drawing/2014/main" id="{51E2C25A-EE51-C726-2AB1-D99085931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7878" y="1160155"/>
            <a:ext cx="5275928" cy="328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New Tinkercad Shapes Panel – For the Love of Learning">
            <a:extLst>
              <a:ext uri="{FF2B5EF4-FFF2-40B4-BE49-F238E27FC236}">
                <a16:creationId xmlns:a16="http://schemas.microsoft.com/office/drawing/2014/main" id="{40A5C760-5628-B0C3-EB98-1BCA35028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7878" y="4449044"/>
            <a:ext cx="5241622" cy="222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885CBBE-5844-D4FE-B8F6-9371850F7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7262" y="276775"/>
            <a:ext cx="1126311" cy="877009"/>
          </a:xfrm>
          <a:prstGeom prst="rect">
            <a:avLst/>
          </a:prstGeom>
        </p:spPr>
      </p:pic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ED28497E-13C1-8965-FF31-E33585443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25" y="270405"/>
            <a:ext cx="835073" cy="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4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00A0CA-4FA5-2263-85F8-0730733D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6766"/>
            <a:ext cx="7629939" cy="53858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课程目标：</a:t>
            </a:r>
            <a:r>
              <a:rPr lang="en-GB" altLang="zh-TW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打印设定与排解错误</a:t>
            </a:r>
            <a:endParaRPr lang="en-GB" altLang="zh-TW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授课形式：实践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主要内容：</a:t>
            </a:r>
            <a:endParaRPr lang="en-GB" altLang="zh-TW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GB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打印软件 </a:t>
            </a:r>
            <a:r>
              <a:rPr lang="en-US" altLang="zh-TW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BAMBULAB STUDIO</a:t>
            </a: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界面介绍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打印设定参数</a:t>
            </a:r>
            <a:endParaRPr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进阶设定</a:t>
            </a:r>
            <a:endParaRPr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出错例子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解决方法或可能性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课程产出</a:t>
            </a: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互动： </a:t>
            </a:r>
            <a:endParaRPr lang="en-GB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自行打印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错误解难</a:t>
            </a:r>
            <a:endParaRPr lang="en-GB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改动设定</a:t>
            </a:r>
            <a:b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E4EB892-CBC0-ADA3-8CE5-557DF0D9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4381" cy="861641"/>
          </a:xfrm>
        </p:spPr>
        <p:txBody>
          <a:bodyPr>
            <a:normAutofit/>
          </a:bodyPr>
          <a:lstStyle/>
          <a:p>
            <a:r>
              <a:rPr lang="en-GB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GB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TW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切片与打印 </a:t>
            </a:r>
            <a:endParaRPr lang="en-GB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 descr="Bambu Studio Quick Start Guide | Bambu Lab Wiki">
            <a:extLst>
              <a:ext uri="{FF2B5EF4-FFF2-40B4-BE49-F238E27FC236}">
                <a16:creationId xmlns:a16="http://schemas.microsoft.com/office/drawing/2014/main" id="{34B8297A-444D-B7B4-75B2-D2C35212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4785" y="3600121"/>
            <a:ext cx="5073447" cy="269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mbu Lab A1 Mini VS Prusa Mini Plus – P3D">
            <a:extLst>
              <a:ext uri="{FF2B5EF4-FFF2-40B4-BE49-F238E27FC236}">
                <a16:creationId xmlns:a16="http://schemas.microsoft.com/office/drawing/2014/main" id="{42F6CAFE-14E0-83D6-6063-7511E2DC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4785" y="793010"/>
            <a:ext cx="5073447" cy="285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8A0B6B-FDE0-9683-1F4F-91ECB835C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7262" y="276775"/>
            <a:ext cx="1126311" cy="877009"/>
          </a:xfrm>
          <a:prstGeom prst="rect">
            <a:avLst/>
          </a:prstGeom>
        </p:spPr>
      </p:pic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24B92B8C-3356-0DA7-BBF8-0EAE1F075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225" y="270405"/>
            <a:ext cx="835073" cy="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4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5DC4A3C-FD01-0832-039B-C1E587045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6081" y="530019"/>
            <a:ext cx="5339838" cy="4157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A6F424-1522-0C8C-BF2C-CB7190B8051B}"/>
              </a:ext>
            </a:extLst>
          </p:cNvPr>
          <p:cNvSpPr txBox="1"/>
          <p:nvPr/>
        </p:nvSpPr>
        <p:spPr>
          <a:xfrm>
            <a:off x="3048000" y="50596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3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75000"/>
                    <a:lumOff val="25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打印与电子工程小组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A7349-3386-6AA5-844C-D45FFA1647DA}"/>
              </a:ext>
            </a:extLst>
          </p:cNvPr>
          <p:cNvSpPr txBox="1">
            <a:spLocks/>
          </p:cNvSpPr>
          <p:nvPr/>
        </p:nvSpPr>
        <p:spPr>
          <a:xfrm>
            <a:off x="1589138" y="5146811"/>
            <a:ext cx="901372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3D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j-cs"/>
              </a:rPr>
              <a:t>打印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50999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1704</Words>
  <Application>Microsoft Office PowerPoint</Application>
  <PresentationFormat>Widescreen</PresentationFormat>
  <Paragraphs>255</Paragraphs>
  <Slides>28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仿宋</vt:lpstr>
      <vt:lpstr>HGGTZH Bold</vt:lpstr>
      <vt:lpstr>Microsoft YaHei</vt:lpstr>
      <vt:lpstr>Noto Sans CJK SC Bold</vt:lpstr>
      <vt:lpstr>Aptos</vt:lpstr>
      <vt:lpstr>Aptos Display</vt:lpstr>
      <vt:lpstr>Aptos Narrow</vt:lpstr>
      <vt:lpstr>Arial</vt:lpstr>
      <vt:lpstr>Open sans</vt:lpstr>
      <vt:lpstr>1_Office Theme</vt:lpstr>
      <vt:lpstr>PowerPoint Presentation</vt:lpstr>
      <vt:lpstr>课程主题！</vt:lpstr>
      <vt:lpstr>团队介绍!</vt:lpstr>
      <vt:lpstr>PowerPoint Presentation</vt:lpstr>
      <vt:lpstr>PowerPoint Presentation</vt:lpstr>
      <vt:lpstr>1）电子元件</vt:lpstr>
      <vt:lpstr>2）Tinkercad 建模与进阶</vt:lpstr>
      <vt:lpstr>3）3D切片与打印 </vt:lpstr>
      <vt:lpstr>PowerPoint Presentation</vt:lpstr>
      <vt:lpstr>破冰与组队！</vt:lpstr>
      <vt:lpstr>PowerPoint Presentation</vt:lpstr>
      <vt:lpstr>PowerPoint Presentation</vt:lpstr>
      <vt:lpstr>多种材质 应用于不同场景</vt:lpstr>
      <vt:lpstr>复杂结构</vt:lpstr>
      <vt:lpstr>可订制 低成本</vt:lpstr>
      <vt:lpstr>PowerPoint Presentation</vt:lpstr>
      <vt:lpstr>打印设定和稳定性</vt:lpstr>
      <vt:lpstr>PowerPoint Presentation</vt:lpstr>
      <vt:lpstr>PowerPoint Presentation</vt:lpstr>
      <vt:lpstr>3D打印机</vt:lpstr>
      <vt:lpstr>3D打印机</vt:lpstr>
      <vt:lpstr>3D打印机</vt:lpstr>
      <vt:lpstr>3D打印机</vt:lpstr>
      <vt:lpstr>3D打印机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 Man CHOI</dc:creator>
  <cp:lastModifiedBy>Ka Man CHOI</cp:lastModifiedBy>
  <cp:revision>5</cp:revision>
  <dcterms:created xsi:type="dcterms:W3CDTF">2024-07-15T03:11:20Z</dcterms:created>
  <dcterms:modified xsi:type="dcterms:W3CDTF">2024-07-15T10:24:59Z</dcterms:modified>
</cp:coreProperties>
</file>